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3" r:id="rId3"/>
    <p:sldId id="267" r:id="rId4"/>
    <p:sldId id="266" r:id="rId5"/>
    <p:sldId id="268" r:id="rId6"/>
    <p:sldId id="265" r:id="rId7"/>
    <p:sldId id="258" r:id="rId8"/>
    <p:sldId id="259" r:id="rId9"/>
    <p:sldId id="260" r:id="rId10"/>
    <p:sldId id="262" r:id="rId11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akeda" initials="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2000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handoutMaster" Target="handoutMasters/handoutMaster1.xml"/><Relationship Id="rId14" Type="http://schemas.openxmlformats.org/officeDocument/2006/relationships/printerSettings" Target="printerSettings/printerSettings1.bin"/><Relationship Id="rId15" Type="http://schemas.openxmlformats.org/officeDocument/2006/relationships/commentAuthors" Target="commentAuthors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7AED29-7D64-AB47-9975-196A3004D8A5}" type="datetimeFigureOut">
              <a:rPr kumimoji="1" lang="ja-JP" altLang="en-US" smtClean="0"/>
              <a:t>17/12/03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FCAFF2-BA36-CF4B-897A-7A844D1CE4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01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F31C1D-DB7D-463A-BD62-CE9B9AEA5803}" type="datetimeFigureOut">
              <a:rPr kumimoji="1" lang="ja-JP" altLang="en-US" smtClean="0"/>
              <a:t>17/12/03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A55FF-B840-46DD-81B7-5BBE12990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1685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学習者間相互評価の意義については、</a:t>
            </a:r>
            <a:r>
              <a:rPr lang="en-US" altLang="ja-JP" dirty="0"/>
              <a:t>10</a:t>
            </a:r>
            <a:r>
              <a:rPr lang="ja-JP" altLang="en-US" dirty="0"/>
              <a:t>年前ごろから、教育分野からの試みが発表されている。</a:t>
            </a:r>
            <a:endParaRPr lang="en-US" altLang="ja-JP" dirty="0"/>
          </a:p>
          <a:p>
            <a:r>
              <a:rPr lang="ja-JP" altLang="en-US" dirty="0"/>
              <a:t>藤原らはその意義に</a:t>
            </a:r>
            <a:endParaRPr lang="en-US" altLang="ja-JP" dirty="0"/>
          </a:p>
          <a:p>
            <a:r>
              <a:rPr kumimoji="1" lang="ja-JP" altLang="en-US" dirty="0"/>
              <a:t>他の学習者を評価することで、自らを見直す機会となり、評価すること自体が自己へのﾌｨｰﾄﾞﾊﾞｯｸにつながる</a:t>
            </a:r>
          </a:p>
          <a:p>
            <a:r>
              <a:rPr kumimoji="1" lang="ja-JP" altLang="en-US" dirty="0"/>
              <a:t>他の学習者が行った評価を見ることで、他者を評価する事を学ぶ事ができると報告している。</a:t>
            </a:r>
            <a:endParaRPr kumimoji="1" lang="en-US" altLang="ja-JP" dirty="0"/>
          </a:p>
          <a:p>
            <a:endParaRPr kumimoji="1" lang="en-US" altLang="ja-JP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/>
              <a:t>特性として全ての学習者が全ての学習者を評価する場合は、ほぼ公平となると述べている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7B555-7068-4C5E-BA51-6304DC7C4B68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0437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BBC3-3680-4163-9726-3CCB6DD484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4191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BBC3-3680-4163-9726-3CCB6DD484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0723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BBC3-3680-4163-9726-3CCB6DD484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8827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BBC3-3680-4163-9726-3CCB6DD484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4145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BBC3-3680-4163-9726-3CCB6DD484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23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BBC3-3680-4163-9726-3CCB6DD484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3107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BBC3-3680-4163-9726-3CCB6DD484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6083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BBC3-3680-4163-9726-3CCB6DD484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6888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BBC3-3680-4163-9726-3CCB6DD484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1217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BBC3-3680-4163-9726-3CCB6DD484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3591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BBC3-3680-4163-9726-3CCB6DD484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3563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804248" y="630932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7BBC3-3680-4163-9726-3CCB6DD484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7688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医療救護</a:t>
            </a:r>
            <a:r>
              <a:rPr lang="zh-TW" altLang="en-US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訓練概要全体説明</a:t>
            </a:r>
            <a:endParaRPr kumimoji="1" lang="ja-JP" altLang="en-US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4000" dirty="0">
                <a:solidFill>
                  <a:schemeClr val="tx1"/>
                </a:solidFill>
              </a:rPr>
              <a:t>年　　月　　日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BBC3-3680-4163-9726-3CCB6DD484A0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4665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ja-JP" altLang="en-US" sz="6600" dirty="0"/>
              <a:t>本年度訓練目標</a:t>
            </a:r>
            <a:endParaRPr kumimoji="1" lang="ja-JP" altLang="en-US" sz="6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67544" y="1772817"/>
            <a:ext cx="8229600" cy="4608512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ja-JP" altLang="en-US" sz="4000" dirty="0"/>
              <a:t>参加者全員が医療救護訓練</a:t>
            </a:r>
            <a:r>
              <a:rPr lang="ja-JP" altLang="en-US" sz="4000" dirty="0" smtClean="0"/>
              <a:t>を楽しみつつ</a:t>
            </a:r>
            <a:r>
              <a:rPr lang="ja-JP" altLang="en-US" sz="4000" dirty="0"/>
              <a:t>、ためになり、かつ</a:t>
            </a:r>
            <a:r>
              <a:rPr lang="ja-JP" altLang="en-US" sz="4000" dirty="0" smtClean="0"/>
              <a:t>、達成感が</a:t>
            </a:r>
            <a:r>
              <a:rPr lang="en-US" altLang="ja-JP" sz="4000" dirty="0" smtClean="0"/>
              <a:t/>
            </a:r>
            <a:br>
              <a:rPr lang="en-US" altLang="ja-JP" sz="4000" dirty="0" smtClean="0"/>
            </a:br>
            <a:r>
              <a:rPr lang="ja-JP" altLang="en-US" sz="4000" dirty="0" smtClean="0"/>
              <a:t>ある</a:t>
            </a:r>
            <a:r>
              <a:rPr lang="ja-JP" altLang="en-US" sz="4000" dirty="0"/>
              <a:t>内容とするために</a:t>
            </a:r>
            <a:r>
              <a:rPr lang="ja-JP" altLang="en-US" sz="4000" dirty="0" smtClean="0"/>
              <a:t>、</a:t>
            </a:r>
            <a:endParaRPr lang="en-US" altLang="ja-JP" sz="4000" dirty="0" smtClean="0"/>
          </a:p>
          <a:p>
            <a:pPr marL="0" indent="0">
              <a:lnSpc>
                <a:spcPct val="110000"/>
              </a:lnSpc>
              <a:buNone/>
            </a:pPr>
            <a:r>
              <a:rPr lang="ja-JP" altLang="en-US" sz="4000" dirty="0" smtClean="0"/>
              <a:t>参加者</a:t>
            </a:r>
            <a:r>
              <a:rPr lang="ja-JP" altLang="en-US" sz="4000" dirty="0"/>
              <a:t>同士相互に評価すること</a:t>
            </a:r>
            <a:r>
              <a:rPr lang="ja-JP" altLang="en-US" sz="4000" dirty="0" smtClean="0"/>
              <a:t>で</a:t>
            </a:r>
            <a:r>
              <a:rPr lang="en-US" altLang="ja-JP" sz="4000" dirty="0" smtClean="0"/>
              <a:t/>
            </a:r>
            <a:br>
              <a:rPr lang="en-US" altLang="ja-JP" sz="4000" dirty="0" smtClean="0"/>
            </a:br>
            <a:r>
              <a:rPr lang="ja-JP" altLang="en-US" sz="4000" dirty="0" smtClean="0"/>
              <a:t>主体的</a:t>
            </a:r>
            <a:r>
              <a:rPr lang="ja-JP" altLang="en-US" sz="4000" dirty="0"/>
              <a:t>に訓練に関わり、充実</a:t>
            </a:r>
            <a:r>
              <a:rPr lang="ja-JP" altLang="en-US" sz="4000" dirty="0" smtClean="0"/>
              <a:t>した</a:t>
            </a:r>
            <a:r>
              <a:rPr lang="en-US" altLang="ja-JP" sz="4000" dirty="0" smtClean="0"/>
              <a:t/>
            </a:r>
            <a:br>
              <a:rPr lang="en-US" altLang="ja-JP" sz="4000" dirty="0" smtClean="0"/>
            </a:br>
            <a:r>
              <a:rPr lang="ja-JP" altLang="en-US" sz="4000" dirty="0" smtClean="0"/>
              <a:t>満足度</a:t>
            </a:r>
            <a:r>
              <a:rPr lang="ja-JP" altLang="en-US" sz="4000" dirty="0"/>
              <a:t>の高い訓練を目指す。</a:t>
            </a:r>
            <a:endParaRPr kumimoji="1" lang="ja-JP" altLang="en-US" sz="4000" dirty="0"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BBC3-3680-4163-9726-3CCB6DD484A0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2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ja-JP" altLang="en-US" sz="5400" dirty="0"/>
              <a:t>学習者間相互評価</a:t>
            </a:r>
            <a:endParaRPr kumimoji="1" lang="ja-JP" altLang="en-US" sz="5400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47718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Ø"/>
            </a:pPr>
            <a:r>
              <a:rPr lang="ja-JP" altLang="en-US" sz="3600" dirty="0">
                <a:solidFill>
                  <a:srgbClr val="FF0000"/>
                </a:solidFill>
                <a:latin typeface="+mn-ea"/>
              </a:rPr>
              <a:t>意義</a:t>
            </a:r>
            <a:endParaRPr lang="en-US" altLang="ja-JP" sz="3600" dirty="0">
              <a:solidFill>
                <a:srgbClr val="FF0000"/>
              </a:solidFill>
              <a:latin typeface="+mn-ea"/>
            </a:endParaRPr>
          </a:p>
          <a:p>
            <a:pPr>
              <a:spcBef>
                <a:spcPts val="0"/>
              </a:spcBef>
              <a:buFont typeface="Wingdings" charset="2"/>
              <a:buChar char="n"/>
            </a:pPr>
            <a:r>
              <a:rPr lang="ja-JP" altLang="en-US" sz="2800" dirty="0">
                <a:latin typeface="+mn-ea"/>
              </a:rPr>
              <a:t>他の学習者を評価することで、自らを見直す</a:t>
            </a:r>
            <a:r>
              <a:rPr lang="ja-JP" altLang="en-US" sz="2800" dirty="0" smtClean="0">
                <a:latin typeface="+mn-ea"/>
              </a:rPr>
              <a:t>機会</a:t>
            </a:r>
            <a:r>
              <a:rPr lang="en-US" altLang="ja-JP" sz="2800" dirty="0" smtClean="0">
                <a:latin typeface="+mn-ea"/>
              </a:rPr>
              <a:t/>
            </a:r>
            <a:br>
              <a:rPr lang="en-US" altLang="ja-JP" sz="2800" dirty="0" smtClean="0">
                <a:latin typeface="+mn-ea"/>
              </a:rPr>
            </a:br>
            <a:r>
              <a:rPr lang="ja-JP" altLang="en-US" sz="2800" dirty="0" smtClean="0">
                <a:latin typeface="+mn-ea"/>
              </a:rPr>
              <a:t>と</a:t>
            </a:r>
            <a:r>
              <a:rPr lang="ja-JP" altLang="en-US" sz="2800" dirty="0">
                <a:latin typeface="+mn-ea"/>
              </a:rPr>
              <a:t>なり、評価すること自体が自己へのﾌｨｰﾄﾞﾊﾞｯｸ</a:t>
            </a:r>
            <a:r>
              <a:rPr lang="ja-JP" altLang="en-US" sz="2800" dirty="0" smtClean="0">
                <a:latin typeface="+mn-ea"/>
              </a:rPr>
              <a:t>に</a:t>
            </a:r>
            <a:r>
              <a:rPr lang="en-US" altLang="ja-JP" sz="2800" dirty="0" smtClean="0">
                <a:latin typeface="+mn-ea"/>
              </a:rPr>
              <a:t/>
            </a:r>
            <a:br>
              <a:rPr lang="en-US" altLang="ja-JP" sz="2800" dirty="0" smtClean="0">
                <a:latin typeface="+mn-ea"/>
              </a:rPr>
            </a:br>
            <a:r>
              <a:rPr lang="ja-JP" altLang="en-US" sz="2800" dirty="0" smtClean="0">
                <a:latin typeface="+mn-ea"/>
              </a:rPr>
              <a:t>つながる</a:t>
            </a:r>
            <a:endParaRPr lang="ja-JP" altLang="en-US" sz="2800" dirty="0">
              <a:latin typeface="+mn-ea"/>
            </a:endParaRPr>
          </a:p>
          <a:p>
            <a:pPr>
              <a:buFont typeface="Wingdings" charset="2"/>
              <a:buChar char="n"/>
            </a:pPr>
            <a:r>
              <a:rPr lang="ja-JP" altLang="en-US" sz="2800" dirty="0">
                <a:latin typeface="+mn-ea"/>
              </a:rPr>
              <a:t>他の学習者が行った評価を見ることで、他者</a:t>
            </a:r>
            <a:r>
              <a:rPr lang="ja-JP" altLang="en-US" sz="2800" dirty="0" smtClean="0">
                <a:latin typeface="+mn-ea"/>
              </a:rPr>
              <a:t>を</a:t>
            </a:r>
            <a:r>
              <a:rPr lang="en-US" altLang="ja-JP" sz="2800" dirty="0" smtClean="0">
                <a:latin typeface="+mn-ea"/>
              </a:rPr>
              <a:t/>
            </a:r>
            <a:br>
              <a:rPr lang="en-US" altLang="ja-JP" sz="2800" dirty="0" smtClean="0">
                <a:latin typeface="+mn-ea"/>
              </a:rPr>
            </a:br>
            <a:r>
              <a:rPr lang="ja-JP" altLang="en-US" sz="2800" dirty="0" smtClean="0">
                <a:latin typeface="+mn-ea"/>
              </a:rPr>
              <a:t>評価</a:t>
            </a:r>
            <a:r>
              <a:rPr lang="ja-JP" altLang="en-US" sz="2800" dirty="0">
                <a:latin typeface="+mn-ea"/>
              </a:rPr>
              <a:t>する事を学ぶことができる</a:t>
            </a:r>
            <a:endParaRPr lang="en-US" altLang="ja-JP" sz="2800" dirty="0">
              <a:latin typeface="+mn-ea"/>
            </a:endParaRPr>
          </a:p>
          <a:p>
            <a:pPr>
              <a:spcBef>
                <a:spcPts val="1224"/>
              </a:spcBef>
              <a:buFont typeface="Wingdings" charset="2"/>
              <a:buChar char="Ø"/>
            </a:pPr>
            <a:r>
              <a:rPr lang="ja-JP" altLang="en-US" sz="3600" dirty="0">
                <a:solidFill>
                  <a:srgbClr val="FF0000"/>
                </a:solidFill>
                <a:latin typeface="+mn-ea"/>
              </a:rPr>
              <a:t>特性</a:t>
            </a:r>
            <a:endParaRPr lang="en-US" altLang="ja-JP" sz="3600" dirty="0">
              <a:solidFill>
                <a:srgbClr val="FF0000"/>
              </a:solidFill>
              <a:latin typeface="+mn-ea"/>
            </a:endParaRPr>
          </a:p>
          <a:p>
            <a:pPr>
              <a:spcBef>
                <a:spcPts val="0"/>
              </a:spcBef>
              <a:buFont typeface="Wingdings" charset="2"/>
              <a:buChar char="n"/>
            </a:pPr>
            <a:r>
              <a:rPr lang="ja-JP" altLang="en-US" sz="2800" dirty="0">
                <a:latin typeface="+mn-ea"/>
              </a:rPr>
              <a:t>全ての学習者が全ての学習者を評価する場合は</a:t>
            </a:r>
            <a:r>
              <a:rPr lang="ja-JP" altLang="en-US" sz="2800" dirty="0" smtClean="0">
                <a:latin typeface="+mn-ea"/>
              </a:rPr>
              <a:t>、</a:t>
            </a:r>
            <a:r>
              <a:rPr lang="en-US" altLang="ja-JP" sz="2800" dirty="0" smtClean="0">
                <a:latin typeface="+mn-ea"/>
              </a:rPr>
              <a:t/>
            </a:r>
            <a:br>
              <a:rPr lang="en-US" altLang="ja-JP" sz="2800" dirty="0" smtClean="0">
                <a:latin typeface="+mn-ea"/>
              </a:rPr>
            </a:br>
            <a:r>
              <a:rPr lang="ja-JP" altLang="en-US" sz="2800" dirty="0" smtClean="0">
                <a:latin typeface="+mn-ea"/>
              </a:rPr>
              <a:t>ほぼ</a:t>
            </a:r>
            <a:r>
              <a:rPr lang="ja-JP" altLang="en-US" sz="2800" dirty="0">
                <a:latin typeface="+mn-ea"/>
              </a:rPr>
              <a:t>公平の結果が得られる</a:t>
            </a:r>
            <a:endParaRPr kumimoji="1" lang="ja-JP" altLang="en-US" dirty="0">
              <a:latin typeface="+mn-ea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55576" y="5949280"/>
            <a:ext cx="7903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藤原 康宏、大西 仁、加藤 浩</a:t>
            </a:r>
            <a:r>
              <a:rPr lang="ja-JP" altLang="ja-JP" dirty="0"/>
              <a:t>　</a:t>
            </a:r>
            <a:r>
              <a:rPr lang="ja-JP" altLang="en-US" dirty="0"/>
              <a:t>学習者間の相互評価に関する研究の動向と課題</a:t>
            </a:r>
            <a:endParaRPr lang="en-US" altLang="ja-JP" dirty="0"/>
          </a:p>
          <a:p>
            <a:r>
              <a:rPr lang="ja-JP" altLang="en-US" dirty="0"/>
              <a:t>メディア教育研究 </a:t>
            </a:r>
            <a:r>
              <a:rPr lang="en-US" altLang="ja-JP" dirty="0"/>
              <a:t> 2007 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BBC3-3680-4163-9726-3CCB6DD484A0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7266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ja-JP" altLang="en-US" sz="4800" dirty="0"/>
              <a:t>参加者の満足度と</a:t>
            </a:r>
            <a:r>
              <a:rPr kumimoji="1" lang="en-US" altLang="ja-JP" sz="4800" dirty="0"/>
              <a:t/>
            </a:r>
            <a:br>
              <a:rPr kumimoji="1" lang="en-US" altLang="ja-JP" sz="4800" dirty="0"/>
            </a:br>
            <a:r>
              <a:rPr kumimoji="1" lang="ja-JP" altLang="en-US" sz="4800" dirty="0"/>
              <a:t>学習効果の向上をめざして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 defTabSz="914400">
              <a:spcBef>
                <a:spcPts val="0"/>
              </a:spcBef>
              <a:buNone/>
              <a:defRPr/>
            </a:pPr>
            <a:r>
              <a:rPr lang="ja-JP" altLang="en-US" dirty="0"/>
              <a:t>相互評価を有効活用して参加者の満足度</a:t>
            </a:r>
            <a:r>
              <a:rPr lang="ja-JP" altLang="en-US" dirty="0" smtClean="0"/>
              <a:t>を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高める</a:t>
            </a:r>
            <a:r>
              <a:rPr lang="ja-JP" altLang="en-US" dirty="0"/>
              <a:t>ためには</a:t>
            </a:r>
            <a:r>
              <a:rPr lang="ja-JP" altLang="en-US" dirty="0" smtClean="0"/>
              <a:t>、</a:t>
            </a:r>
            <a:endParaRPr lang="en-US" altLang="ja-JP" sz="4000" dirty="0" smtClean="0"/>
          </a:p>
          <a:p>
            <a:pPr marL="0" indent="0" defTabSz="914400">
              <a:spcBef>
                <a:spcPts val="0"/>
              </a:spcBef>
              <a:buNone/>
              <a:defRPr/>
            </a:pPr>
            <a:r>
              <a:rPr lang="ja-JP" altLang="en-US" sz="4000" dirty="0" smtClean="0"/>
              <a:t>Ｘ </a:t>
            </a:r>
            <a:r>
              <a:rPr lang="en-US" altLang="ja-JP" sz="4000" dirty="0" smtClean="0"/>
              <a:t> </a:t>
            </a:r>
            <a:r>
              <a:rPr lang="ja-JP" altLang="en-US" sz="4000" dirty="0" smtClean="0"/>
              <a:t>「評価すること」、が目的ではなく、</a:t>
            </a:r>
            <a:endParaRPr lang="en-US" altLang="ja-JP" sz="4000" dirty="0" smtClean="0"/>
          </a:p>
          <a:p>
            <a:pPr marL="0" indent="0" defTabSz="914400">
              <a:spcBef>
                <a:spcPts val="0"/>
              </a:spcBef>
              <a:buNone/>
              <a:defRPr/>
            </a:pPr>
            <a:r>
              <a:rPr lang="ja-JP" altLang="en-US" sz="4000" dirty="0" smtClean="0"/>
              <a:t>Ｏ</a:t>
            </a:r>
            <a:r>
              <a:rPr lang="en-US" altLang="ja-JP" sz="4000" dirty="0"/>
              <a:t> </a:t>
            </a:r>
            <a:r>
              <a:rPr lang="en-US" altLang="ja-JP" sz="2000" dirty="0" smtClean="0"/>
              <a:t> </a:t>
            </a:r>
            <a:r>
              <a:rPr lang="ja-JP" altLang="en-US" sz="4000" dirty="0" smtClean="0"/>
              <a:t>「</a:t>
            </a:r>
            <a:r>
              <a:rPr lang="ja-JP" altLang="en-US" sz="4000" dirty="0"/>
              <a:t>相互行為による気づき」の促進を通じて、学習者自身の学習効果</a:t>
            </a:r>
            <a:r>
              <a:rPr lang="ja-JP" altLang="en-US" sz="4000" dirty="0" smtClean="0"/>
              <a:t>を</a:t>
            </a:r>
            <a:r>
              <a:rPr lang="en-US" altLang="ja-JP" sz="4000" dirty="0" smtClean="0"/>
              <a:t/>
            </a:r>
            <a:br>
              <a:rPr lang="en-US" altLang="ja-JP" sz="4000" dirty="0" smtClean="0"/>
            </a:br>
            <a:r>
              <a:rPr lang="ja-JP" altLang="en-US" sz="4000" dirty="0" smtClean="0"/>
              <a:t>高める</a:t>
            </a:r>
            <a:r>
              <a:rPr lang="ja-JP" altLang="en-US" sz="4000" dirty="0"/>
              <a:t>こと</a:t>
            </a:r>
            <a:endParaRPr lang="en-US" altLang="ja-JP" sz="4000" dirty="0"/>
          </a:p>
          <a:p>
            <a:pPr marL="0" indent="0" defTabSz="914400">
              <a:spcBef>
                <a:spcPts val="0"/>
              </a:spcBef>
              <a:buNone/>
              <a:defRPr/>
            </a:pPr>
            <a:endParaRPr lang="en-US" altLang="ja-JP" dirty="0"/>
          </a:p>
          <a:p>
            <a:pPr marL="0" indent="0" algn="ctr" defTabSz="914400">
              <a:spcBef>
                <a:spcPts val="0"/>
              </a:spcBef>
              <a:buNone/>
              <a:defRPr/>
            </a:pPr>
            <a:r>
              <a:rPr lang="ja-JP" altLang="en-US" sz="4800" dirty="0"/>
              <a:t>これこそ、主たるその成果</a:t>
            </a:r>
            <a:endParaRPr lang="en-US" altLang="ja-JP" sz="4800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BBC3-3680-4163-9726-3CCB6DD484A0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8197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0391"/>
            <a:ext cx="8229600" cy="1143000"/>
          </a:xfrm>
        </p:spPr>
        <p:txBody>
          <a:bodyPr>
            <a:normAutofit/>
          </a:bodyPr>
          <a:lstStyle/>
          <a:p>
            <a:r>
              <a:rPr kumimoji="1" lang="ja-JP" altLang="en-US" dirty="0"/>
              <a:t>過去の訓練評価者からのコメント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379909"/>
            <a:ext cx="8229600" cy="5073427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kumimoji="1" lang="ja-JP" altLang="en-US" dirty="0"/>
              <a:t>声は大きく、短く、簡潔に</a:t>
            </a:r>
            <a:endParaRPr lang="en-US" altLang="ja-JP" dirty="0"/>
          </a:p>
          <a:p>
            <a:r>
              <a:rPr kumimoji="1" lang="ja-JP" altLang="en-US" dirty="0"/>
              <a:t>赤の</a:t>
            </a:r>
            <a:r>
              <a:rPr lang="ja-JP" altLang="en-US" dirty="0"/>
              <a:t>患者が放置されており、緑に行く必要はない</a:t>
            </a:r>
            <a:endParaRPr lang="en-US" altLang="ja-JP" dirty="0"/>
          </a:p>
          <a:p>
            <a:r>
              <a:rPr kumimoji="1" lang="ja-JP" altLang="en-US" dirty="0"/>
              <a:t>途中から、救護所全体の状況把握ができなく</a:t>
            </a:r>
            <a:r>
              <a:rPr kumimoji="1" lang="ja-JP" altLang="en-US" dirty="0" smtClean="0"/>
              <a:t>なった</a:t>
            </a:r>
            <a:endParaRPr kumimoji="1" lang="en-US" altLang="ja-JP" dirty="0"/>
          </a:p>
          <a:p>
            <a:r>
              <a:rPr lang="ja-JP" altLang="en-US" dirty="0"/>
              <a:t>トリアージには加わるべきでは</a:t>
            </a:r>
            <a:r>
              <a:rPr lang="ja-JP" altLang="en-US" dirty="0" smtClean="0"/>
              <a:t>ない</a:t>
            </a:r>
            <a:endParaRPr lang="en-US" altLang="ja-JP" dirty="0"/>
          </a:p>
          <a:p>
            <a:r>
              <a:rPr kumimoji="1" lang="ja-JP" altLang="en-US" dirty="0"/>
              <a:t>トリアージを始めても、周りの状況をきちんと確認し、常に優先順位をチェックすべき</a:t>
            </a:r>
            <a:endParaRPr kumimoji="1" lang="en-US" altLang="ja-JP" dirty="0"/>
          </a:p>
          <a:p>
            <a:r>
              <a:rPr lang="ja-JP" altLang="en-US" dirty="0"/>
              <a:t>赤に患者がたまりすぎ</a:t>
            </a:r>
            <a:endParaRPr kumimoji="1" lang="en-US" altLang="ja-JP" dirty="0"/>
          </a:p>
          <a:p>
            <a:endParaRPr kumimoji="1" lang="en-US" altLang="ja-JP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BBC3-3680-4163-9726-3CCB6DD484A0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1561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29600" cy="1143000"/>
          </a:xfrm>
        </p:spPr>
        <p:txBody>
          <a:bodyPr>
            <a:normAutofit/>
          </a:bodyPr>
          <a:lstStyle/>
          <a:p>
            <a:r>
              <a:rPr lang="ja-JP" altLang="en-US" sz="6600" dirty="0"/>
              <a:t>評価とその方法</a:t>
            </a:r>
            <a:endParaRPr kumimoji="1" lang="ja-JP" altLang="en-US" sz="6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752528"/>
          </a:xfrm>
        </p:spPr>
        <p:txBody>
          <a:bodyPr>
            <a:noAutofit/>
          </a:bodyPr>
          <a:lstStyle/>
          <a:p>
            <a:r>
              <a:rPr lang="ja-JP" altLang="en-US" sz="4400" dirty="0"/>
              <a:t>プレーヤーはビブス</a:t>
            </a:r>
            <a:r>
              <a:rPr lang="ja-JP" altLang="en-US" sz="4400" dirty="0" smtClean="0"/>
              <a:t>着用</a:t>
            </a:r>
            <a:endParaRPr lang="en-US" altLang="ja-JP" sz="4400" dirty="0" smtClean="0"/>
          </a:p>
          <a:p>
            <a:endParaRPr lang="en-US" altLang="ja-JP" sz="4400" dirty="0"/>
          </a:p>
          <a:p>
            <a:r>
              <a:rPr kumimoji="1" lang="ja-JP" altLang="en-US" sz="4400" dirty="0"/>
              <a:t>訓練中のプレーヤーは</a:t>
            </a:r>
            <a:r>
              <a:rPr kumimoji="1" lang="ja-JP" altLang="en-US" sz="4400" dirty="0" smtClean="0"/>
              <a:t>、</a:t>
            </a:r>
            <a:endParaRPr lang="en-US" altLang="ja-JP" sz="4400" dirty="0"/>
          </a:p>
          <a:p>
            <a:pPr marL="0" indent="0">
              <a:buNone/>
            </a:pPr>
            <a:r>
              <a:rPr kumimoji="1" lang="ja-JP" altLang="ja-JP" sz="4400" dirty="0" smtClean="0"/>
              <a:t>　</a:t>
            </a:r>
            <a:r>
              <a:rPr kumimoji="1" lang="ja-JP" altLang="en-US" sz="4400" dirty="0" smtClean="0"/>
              <a:t>相互</a:t>
            </a:r>
            <a:r>
              <a:rPr kumimoji="1" lang="ja-JP" altLang="en-US" sz="4400" dirty="0"/>
              <a:t>評価を</a:t>
            </a:r>
            <a:r>
              <a:rPr kumimoji="1" lang="ja-JP" altLang="en-US" sz="4400" dirty="0" smtClean="0"/>
              <a:t>行う</a:t>
            </a:r>
            <a:endParaRPr kumimoji="1" lang="en-US" altLang="ja-JP" sz="4400" dirty="0" smtClean="0"/>
          </a:p>
          <a:p>
            <a:pPr marL="0" indent="0">
              <a:buNone/>
            </a:pPr>
            <a:endParaRPr kumimoji="1" lang="en-US" altLang="ja-JP" sz="4400" dirty="0" smtClean="0"/>
          </a:p>
          <a:p>
            <a:r>
              <a:rPr lang="ja-JP" altLang="en-US" sz="4400" dirty="0" smtClean="0"/>
              <a:t>スタッフにも評価される</a:t>
            </a:r>
            <a:endParaRPr lang="en-US" altLang="ja-JP" sz="4400" dirty="0" smtClean="0"/>
          </a:p>
          <a:p>
            <a:pPr marL="0" indent="0">
              <a:buNone/>
            </a:pPr>
            <a:endParaRPr lang="en-US" altLang="ja-JP" sz="4400" dirty="0"/>
          </a:p>
          <a:p>
            <a:endParaRPr lang="en-US" altLang="ja-JP" sz="4400" dirty="0"/>
          </a:p>
          <a:p>
            <a:endParaRPr kumimoji="1" lang="ja-JP" altLang="en-US" sz="4400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BBC3-3680-4163-9726-3CCB6DD484A0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0524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" y="-27384"/>
            <a:ext cx="9052560" cy="1143000"/>
          </a:xfrm>
        </p:spPr>
        <p:txBody>
          <a:bodyPr>
            <a:noAutofit/>
          </a:bodyPr>
          <a:lstStyle/>
          <a:p>
            <a:pPr algn="l"/>
            <a:r>
              <a:rPr kumimoji="1" lang="ja-JP" altLang="en-US" sz="5400" dirty="0"/>
              <a:t>訓練開始前の準備</a:t>
            </a:r>
            <a:r>
              <a:rPr kumimoji="1" lang="ja-JP" altLang="en-US" sz="5400" dirty="0" smtClean="0"/>
              <a:t>（</a:t>
            </a:r>
            <a:r>
              <a:rPr lang="en-US" altLang="ja-JP" sz="5400" dirty="0" smtClean="0"/>
              <a:t>13:30〜</a:t>
            </a:r>
            <a:r>
              <a:rPr kumimoji="1" lang="ja-JP" altLang="en-US" sz="5400" dirty="0"/>
              <a:t>）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0" y="1298178"/>
            <a:ext cx="9324528" cy="5069160"/>
          </a:xfrm>
        </p:spPr>
        <p:txBody>
          <a:bodyPr>
            <a:noAutofit/>
          </a:bodyPr>
          <a:lstStyle/>
          <a:p>
            <a:r>
              <a:rPr kumimoji="1" lang="ja-JP" altLang="en-US" sz="3600" dirty="0"/>
              <a:t>医療者</a:t>
            </a:r>
            <a:r>
              <a:rPr lang="ja-JP" altLang="en-US" sz="3600" dirty="0"/>
              <a:t>、救護者</a:t>
            </a:r>
            <a:r>
              <a:rPr kumimoji="1" lang="ja-JP" altLang="en-US" sz="3600" dirty="0"/>
              <a:t>、傷病者に分かれ個別説明</a:t>
            </a:r>
            <a:endParaRPr kumimoji="1" lang="en-US" altLang="ja-JP" sz="3600" dirty="0"/>
          </a:p>
          <a:p>
            <a:pPr lvl="1"/>
            <a:r>
              <a:rPr lang="ja-JP" altLang="en-US" sz="3200" dirty="0"/>
              <a:t>評価表の評価内容と使い方の確認</a:t>
            </a:r>
            <a:endParaRPr lang="en-US" altLang="ja-JP" sz="3200" dirty="0"/>
          </a:p>
          <a:p>
            <a:pPr lvl="1"/>
            <a:r>
              <a:rPr lang="ja-JP" altLang="en-US" sz="3200" dirty="0"/>
              <a:t>自己評価表、アンケート</a:t>
            </a:r>
            <a:r>
              <a:rPr lang="ja-JP" altLang="en-US" sz="3200" dirty="0" smtClean="0"/>
              <a:t>呈示</a:t>
            </a:r>
            <a:endParaRPr lang="ja-JP" altLang="en-US" sz="3200" dirty="0"/>
          </a:p>
          <a:p>
            <a:r>
              <a:rPr lang="ja-JP" altLang="en-US" sz="3600" dirty="0"/>
              <a:t>傷病者役ムラージュ（化粧）実施</a:t>
            </a:r>
            <a:endParaRPr lang="en-US" altLang="ja-JP" sz="3600" dirty="0"/>
          </a:p>
          <a:p>
            <a:r>
              <a:rPr kumimoji="1" lang="ja-JP" altLang="en-US" sz="3600" dirty="0"/>
              <a:t>演技指導</a:t>
            </a:r>
            <a:r>
              <a:rPr lang="ja-JP" altLang="en-US" sz="3600" dirty="0"/>
              <a:t>と評価方法の説明</a:t>
            </a:r>
            <a:endParaRPr lang="en-US" altLang="ja-JP" sz="3600" dirty="0"/>
          </a:p>
          <a:p>
            <a:r>
              <a:rPr lang="ja-JP" altLang="en-US" sz="3600" dirty="0"/>
              <a:t>準備終わり次第訓練会場へ移動</a:t>
            </a:r>
            <a:endParaRPr lang="en-US" altLang="ja-JP" sz="3600" dirty="0"/>
          </a:p>
          <a:p>
            <a:r>
              <a:rPr lang="ja-JP" altLang="en-US" sz="3600" dirty="0"/>
              <a:t>医療者</a:t>
            </a:r>
            <a:r>
              <a:rPr kumimoji="1" lang="ja-JP" altLang="en-US" sz="3600" dirty="0" smtClean="0"/>
              <a:t>は</a:t>
            </a:r>
            <a:r>
              <a:rPr lang="en-US" altLang="ja-JP" sz="3600" dirty="0" smtClean="0"/>
              <a:t>14:</a:t>
            </a:r>
            <a:r>
              <a:rPr kumimoji="1" lang="en-US" altLang="ja-JP" sz="3600" dirty="0" smtClean="0"/>
              <a:t>00</a:t>
            </a:r>
            <a:r>
              <a:rPr kumimoji="1" lang="ja-JP" altLang="en-US" sz="3600" dirty="0" smtClean="0"/>
              <a:t>に</a:t>
            </a:r>
            <a:r>
              <a:rPr kumimoji="1" lang="ja-JP" altLang="en-US" sz="3600" dirty="0"/>
              <a:t>訓練会場集合</a:t>
            </a:r>
            <a:endParaRPr kumimoji="1" lang="en-US" altLang="ja-JP" sz="3600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BBC3-3680-4163-9726-3CCB6DD484A0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4877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-18256"/>
            <a:ext cx="9252520" cy="1143000"/>
          </a:xfrm>
        </p:spPr>
        <p:txBody>
          <a:bodyPr>
            <a:noAutofit/>
          </a:bodyPr>
          <a:lstStyle/>
          <a:p>
            <a:pPr algn="l"/>
            <a:r>
              <a:rPr lang="ja-JP" altLang="en-US" sz="6600" dirty="0"/>
              <a:t>前半</a:t>
            </a:r>
            <a:r>
              <a:rPr lang="ja-JP" altLang="en-US" sz="6600" dirty="0" smtClean="0"/>
              <a:t>訓練 </a:t>
            </a:r>
            <a:r>
              <a:rPr lang="en-US" altLang="ja-JP" sz="6600" dirty="0" smtClean="0"/>
              <a:t>(14:40〜15:30)</a:t>
            </a:r>
            <a:endParaRPr kumimoji="1" lang="ja-JP" altLang="en-US" sz="6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496" y="1240160"/>
            <a:ext cx="8964488" cy="5141168"/>
          </a:xfrm>
        </p:spPr>
        <p:txBody>
          <a:bodyPr>
            <a:noAutofit/>
          </a:bodyPr>
          <a:lstStyle/>
          <a:p>
            <a:r>
              <a:rPr kumimoji="1" lang="ja-JP" altLang="en-US" sz="4000" dirty="0"/>
              <a:t>ブリーフィング</a:t>
            </a:r>
            <a:r>
              <a:rPr kumimoji="1" lang="ja-JP" altLang="en-US" sz="4000" dirty="0" smtClean="0"/>
              <a:t>（</a:t>
            </a:r>
            <a:r>
              <a:rPr lang="en-US" altLang="ja-JP" sz="4000" dirty="0" smtClean="0"/>
              <a:t>10</a:t>
            </a:r>
            <a:r>
              <a:rPr kumimoji="1" lang="ja-JP" altLang="en-US" sz="4000" dirty="0" smtClean="0"/>
              <a:t>分</a:t>
            </a:r>
            <a:r>
              <a:rPr kumimoji="1" lang="ja-JP" altLang="en-US" sz="4000" dirty="0"/>
              <a:t>）</a:t>
            </a:r>
            <a:endParaRPr kumimoji="1" lang="en-US" altLang="ja-JP" sz="4000" dirty="0"/>
          </a:p>
          <a:p>
            <a:pPr lvl="1">
              <a:spcBef>
                <a:spcPts val="0"/>
              </a:spcBef>
            </a:pPr>
            <a:r>
              <a:rPr lang="en-US" altLang="ja-JP" sz="3600" dirty="0" smtClean="0"/>
              <a:t>14:40</a:t>
            </a:r>
            <a:r>
              <a:rPr lang="ja-JP" altLang="en-US" sz="3600" dirty="0" smtClean="0"/>
              <a:t>の</a:t>
            </a:r>
            <a:r>
              <a:rPr lang="ja-JP" altLang="en-US" sz="3600" dirty="0"/>
              <a:t>時点で招集した救護所を運営するメンバー全員に役割を与え方針を伝える</a:t>
            </a:r>
            <a:endParaRPr kumimoji="1" lang="en-US" altLang="ja-JP" sz="3600" dirty="0"/>
          </a:p>
          <a:p>
            <a:r>
              <a:rPr lang="ja-JP" altLang="en-US" sz="4000" dirty="0"/>
              <a:t>医療救護活動展開</a:t>
            </a:r>
            <a:r>
              <a:rPr lang="ja-JP" altLang="en-US" sz="4000" dirty="0" smtClean="0"/>
              <a:t>（</a:t>
            </a:r>
            <a:r>
              <a:rPr lang="en-US" altLang="ja-JP" sz="4000" dirty="0" smtClean="0"/>
              <a:t>20</a:t>
            </a:r>
            <a:r>
              <a:rPr lang="ja-JP" altLang="en-US" sz="4000" dirty="0" smtClean="0"/>
              <a:t>分</a:t>
            </a:r>
            <a:r>
              <a:rPr lang="ja-JP" altLang="en-US" sz="4000" dirty="0"/>
              <a:t>）</a:t>
            </a:r>
            <a:endParaRPr lang="en-US" altLang="ja-JP" sz="4000" dirty="0"/>
          </a:p>
          <a:p>
            <a:pPr lvl="1">
              <a:spcBef>
                <a:spcPts val="0"/>
              </a:spcBef>
            </a:pPr>
            <a:r>
              <a:rPr lang="ja-JP" altLang="en-US" sz="3600" dirty="0"/>
              <a:t>数分ごとにトリアージポストへ傷病者来場</a:t>
            </a:r>
            <a:endParaRPr lang="en-US" altLang="ja-JP" sz="3600" dirty="0"/>
          </a:p>
          <a:p>
            <a:pPr marL="457200" lvl="1" indent="0">
              <a:spcBef>
                <a:spcPts val="0"/>
              </a:spcBef>
              <a:buNone/>
            </a:pPr>
            <a:r>
              <a:rPr lang="en-US" altLang="ja-JP" sz="3600" dirty="0"/>
              <a:t>15:10</a:t>
            </a:r>
            <a:r>
              <a:rPr lang="ja-JP" altLang="en-US" sz="3600" dirty="0"/>
              <a:t>まで　</a:t>
            </a:r>
            <a:endParaRPr lang="en-US" altLang="ja-JP" sz="3600" dirty="0"/>
          </a:p>
          <a:p>
            <a:pPr>
              <a:spcBef>
                <a:spcPts val="0"/>
              </a:spcBef>
            </a:pPr>
            <a:r>
              <a:rPr lang="ja-JP" altLang="en-US" sz="4400" dirty="0"/>
              <a:t>デブリーフィング</a:t>
            </a:r>
            <a:r>
              <a:rPr lang="ja-JP" altLang="en-US" sz="4400" dirty="0" smtClean="0"/>
              <a:t>（</a:t>
            </a:r>
            <a:r>
              <a:rPr lang="en-US" altLang="ja-JP" sz="4400" dirty="0" smtClean="0"/>
              <a:t>20</a:t>
            </a:r>
            <a:r>
              <a:rPr lang="ja-JP" altLang="en-US" sz="4400" dirty="0" smtClean="0"/>
              <a:t>分</a:t>
            </a:r>
            <a:r>
              <a:rPr lang="ja-JP" altLang="en-US" sz="4400" dirty="0"/>
              <a:t>）</a:t>
            </a:r>
            <a:endParaRPr lang="en-US" altLang="ja-JP" sz="4400" dirty="0"/>
          </a:p>
          <a:p>
            <a:pPr lvl="1">
              <a:spcBef>
                <a:spcPts val="0"/>
              </a:spcBef>
            </a:pPr>
            <a:r>
              <a:rPr lang="en-US" altLang="ja-JP" sz="3600" dirty="0" smtClean="0"/>
              <a:t>15:10〜</a:t>
            </a:r>
            <a:r>
              <a:rPr lang="ja-JP" altLang="en-US" sz="3600" dirty="0"/>
              <a:t>役割ごとに訓練の振り返り</a:t>
            </a:r>
            <a:endParaRPr lang="en-US" altLang="ja-JP" sz="3600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BBC3-3680-4163-9726-3CCB6DD484A0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0667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" y="-27384"/>
            <a:ext cx="9052560" cy="1143000"/>
          </a:xfrm>
        </p:spPr>
        <p:txBody>
          <a:bodyPr>
            <a:noAutofit/>
          </a:bodyPr>
          <a:lstStyle/>
          <a:p>
            <a:pPr algn="l"/>
            <a:r>
              <a:rPr kumimoji="1" lang="ja-JP" altLang="en-US" sz="6600" dirty="0"/>
              <a:t>後半</a:t>
            </a:r>
            <a:r>
              <a:rPr kumimoji="1" lang="ja-JP" altLang="en-US" sz="6600" dirty="0" smtClean="0"/>
              <a:t>訓練</a:t>
            </a:r>
            <a:r>
              <a:rPr lang="ja-JP" altLang="en-US" sz="6600" dirty="0"/>
              <a:t> </a:t>
            </a:r>
            <a:r>
              <a:rPr lang="en-US" altLang="ja-JP" sz="6600" dirty="0" smtClean="0"/>
              <a:t>(15:30〜16:00)</a:t>
            </a:r>
            <a:endParaRPr kumimoji="1" lang="ja-JP" altLang="en-US" sz="6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298178"/>
            <a:ext cx="8229600" cy="45259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4800" dirty="0"/>
              <a:t>ブリーフィング</a:t>
            </a:r>
            <a:r>
              <a:rPr lang="ja-JP" altLang="en-US" sz="4800" dirty="0" smtClean="0"/>
              <a:t>（</a:t>
            </a:r>
            <a:r>
              <a:rPr lang="en-US" altLang="en-US" sz="4800" dirty="0" smtClean="0"/>
              <a:t>10</a:t>
            </a:r>
            <a:r>
              <a:rPr lang="ja-JP" altLang="en-US" sz="4800" dirty="0" smtClean="0"/>
              <a:t>分</a:t>
            </a:r>
            <a:r>
              <a:rPr lang="ja-JP" altLang="en-US" sz="4800" dirty="0"/>
              <a:t>）</a:t>
            </a:r>
            <a:endParaRPr lang="en-US" altLang="ja-JP" sz="4800" dirty="0"/>
          </a:p>
          <a:p>
            <a:pPr>
              <a:lnSpc>
                <a:spcPct val="150000"/>
              </a:lnSpc>
            </a:pPr>
            <a:r>
              <a:rPr lang="ja-JP" altLang="en-US" sz="4800" dirty="0"/>
              <a:t>医療救護活動展開</a:t>
            </a:r>
            <a:r>
              <a:rPr lang="ja-JP" altLang="en-US" sz="4800" dirty="0" smtClean="0"/>
              <a:t>（</a:t>
            </a:r>
            <a:r>
              <a:rPr lang="en-US" altLang="en-US" sz="4800" dirty="0" smtClean="0"/>
              <a:t>20</a:t>
            </a:r>
            <a:r>
              <a:rPr lang="ja-JP" altLang="en-US" sz="4800" dirty="0" smtClean="0"/>
              <a:t>分</a:t>
            </a:r>
            <a:r>
              <a:rPr lang="ja-JP" altLang="en-US" sz="4800" dirty="0"/>
              <a:t>）</a:t>
            </a:r>
            <a:endParaRPr lang="en-US" altLang="ja-JP" sz="4800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BBC3-3680-4163-9726-3CCB6DD484A0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300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" y="1402769"/>
            <a:ext cx="9052560" cy="4978559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ja-JP" altLang="en-US" sz="4400" dirty="0"/>
              <a:t>デブリーフィング</a:t>
            </a:r>
            <a:r>
              <a:rPr lang="ja-JP" altLang="en-US" sz="4400" dirty="0" smtClean="0"/>
              <a:t>（</a:t>
            </a:r>
            <a:r>
              <a:rPr lang="en-US" altLang="en-US" sz="4400" dirty="0" smtClean="0"/>
              <a:t>20</a:t>
            </a:r>
            <a:r>
              <a:rPr lang="ja-JP" altLang="en-US" sz="4400" dirty="0" smtClean="0"/>
              <a:t>分</a:t>
            </a:r>
            <a:r>
              <a:rPr lang="ja-JP" altLang="en-US" sz="4400" dirty="0"/>
              <a:t>以内）</a:t>
            </a:r>
            <a:endParaRPr lang="en-US" altLang="ja-JP" sz="4400" dirty="0"/>
          </a:p>
          <a:p>
            <a:pPr>
              <a:lnSpc>
                <a:spcPct val="110000"/>
              </a:lnSpc>
            </a:pPr>
            <a:r>
              <a:rPr lang="ja-JP" altLang="en-US" sz="4400" dirty="0"/>
              <a:t>自己評価表記載</a:t>
            </a:r>
            <a:endParaRPr lang="en-US" altLang="ja-JP" sz="4400" dirty="0"/>
          </a:p>
          <a:p>
            <a:pPr lvl="1">
              <a:lnSpc>
                <a:spcPct val="110000"/>
              </a:lnSpc>
            </a:pPr>
            <a:r>
              <a:rPr lang="ja-JP" altLang="en-US" sz="3600" dirty="0"/>
              <a:t>コミュニケーションについて</a:t>
            </a:r>
            <a:endParaRPr lang="en-US" altLang="ja-JP" sz="3600" dirty="0"/>
          </a:p>
          <a:p>
            <a:pPr>
              <a:lnSpc>
                <a:spcPct val="110000"/>
              </a:lnSpc>
            </a:pPr>
            <a:r>
              <a:rPr lang="ja-JP" altLang="en-US" sz="4400" dirty="0"/>
              <a:t>訓練に関する</a:t>
            </a:r>
            <a:r>
              <a:rPr kumimoji="1" lang="ja-JP" altLang="en-US" sz="4400" dirty="0"/>
              <a:t>アンケート記載</a:t>
            </a:r>
            <a:endParaRPr kumimoji="1" lang="en-US" altLang="ja-JP" sz="4400" dirty="0"/>
          </a:p>
          <a:p>
            <a:pPr>
              <a:lnSpc>
                <a:spcPct val="110000"/>
              </a:lnSpc>
            </a:pPr>
            <a:r>
              <a:rPr lang="ja-JP" altLang="en-US" sz="4400" dirty="0"/>
              <a:t>訓練総評：</a:t>
            </a:r>
            <a:r>
              <a:rPr lang="ja-JP" altLang="en-US" sz="3600" dirty="0"/>
              <a:t>○○医大　○○○○教授</a:t>
            </a:r>
            <a:endParaRPr lang="en-US" altLang="ja-JP" sz="3600" dirty="0"/>
          </a:p>
          <a:p>
            <a:pPr>
              <a:lnSpc>
                <a:spcPct val="110000"/>
              </a:lnSpc>
            </a:pPr>
            <a:r>
              <a:rPr kumimoji="1" lang="ja-JP" altLang="en-US" sz="4000" dirty="0"/>
              <a:t>ベスト救護者＋ベスト傷病者　</a:t>
            </a:r>
            <a:r>
              <a:rPr lang="ja-JP" altLang="en-US" sz="4000" dirty="0"/>
              <a:t>表彰</a:t>
            </a:r>
            <a:endParaRPr kumimoji="1" lang="ja-JP" altLang="en-US" sz="4000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7BBC3-3680-4163-9726-3CCB6DD484A0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7" name="タイトル 1"/>
          <p:cNvSpPr txBox="1">
            <a:spLocks/>
          </p:cNvSpPr>
          <p:nvPr/>
        </p:nvSpPr>
        <p:spPr>
          <a:xfrm>
            <a:off x="45720" y="-27384"/>
            <a:ext cx="905256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en-US" sz="6600" dirty="0" smtClean="0"/>
              <a:t>訓練終了</a:t>
            </a:r>
            <a:r>
              <a:rPr lang="ja-JP" altLang="en-US" sz="6600" dirty="0" smtClean="0"/>
              <a:t> </a:t>
            </a:r>
            <a:r>
              <a:rPr lang="en-US" altLang="ja-JP" sz="6600" dirty="0" smtClean="0"/>
              <a:t>(16:</a:t>
            </a:r>
            <a:r>
              <a:rPr lang="en-US" altLang="ja-JP" sz="6600" dirty="0"/>
              <a:t>0</a:t>
            </a:r>
            <a:r>
              <a:rPr lang="en-US" altLang="ja-JP" sz="6600" dirty="0" smtClean="0"/>
              <a:t>0〜16:30)</a:t>
            </a:r>
            <a:endParaRPr lang="ja-JP" altLang="en-US" sz="6600" dirty="0"/>
          </a:p>
        </p:txBody>
      </p:sp>
    </p:spTree>
    <p:extLst>
      <p:ext uri="{BB962C8B-B14F-4D97-AF65-F5344CB8AC3E}">
        <p14:creationId xmlns:p14="http://schemas.microsoft.com/office/powerpoint/2010/main" val="4251237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ユーザー定義 1">
      <a:majorFont>
        <a:latin typeface="Calibri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446</Words>
  <Application>Microsoft Macintosh PowerPoint</Application>
  <PresentationFormat>画面に合わせる (4:3)</PresentationFormat>
  <Paragraphs>77</Paragraphs>
  <Slides>10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1" baseType="lpstr">
      <vt:lpstr>Office ​​テーマ</vt:lpstr>
      <vt:lpstr>医療救護訓練概要全体説明</vt:lpstr>
      <vt:lpstr>本年度訓練目標</vt:lpstr>
      <vt:lpstr>学習者間相互評価</vt:lpstr>
      <vt:lpstr>参加者の満足度と 学習効果の向上をめざして</vt:lpstr>
      <vt:lpstr>過去の訓練評価者からのコメント</vt:lpstr>
      <vt:lpstr>評価とその方法</vt:lpstr>
      <vt:lpstr>訓練開始前の準備（13:30〜）</vt:lpstr>
      <vt:lpstr>前半訓練 (14:40〜15:30)</vt:lpstr>
      <vt:lpstr>後半訓練 (15:30〜16:00)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訓練概要全体説明</dc:title>
  <dc:creator>takeda</dc:creator>
  <cp:lastModifiedBy>User</cp:lastModifiedBy>
  <cp:revision>42</cp:revision>
  <cp:lastPrinted>2014-11-05T22:01:03Z</cp:lastPrinted>
  <dcterms:created xsi:type="dcterms:W3CDTF">2014-11-03T10:02:27Z</dcterms:created>
  <dcterms:modified xsi:type="dcterms:W3CDTF">2017-12-03T09:37:49Z</dcterms:modified>
</cp:coreProperties>
</file>